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218" r:id="rId5"/>
    <p:sldId id="2231" r:id="rId6"/>
    <p:sldId id="2219" r:id="rId7"/>
    <p:sldId id="2222" r:id="rId8"/>
    <p:sldId id="2223" r:id="rId9"/>
    <p:sldId id="2226" r:id="rId10"/>
    <p:sldId id="2227" r:id="rId11"/>
    <p:sldId id="2228" r:id="rId12"/>
    <p:sldId id="2234" r:id="rId13"/>
    <p:sldId id="2236" r:id="rId14"/>
    <p:sldId id="2229" r:id="rId15"/>
    <p:sldId id="2230" r:id="rId16"/>
    <p:sldId id="2232" r:id="rId17"/>
    <p:sldId id="2233" r:id="rId18"/>
    <p:sldId id="2235" r:id="rId19"/>
    <p:sldId id="2237" r:id="rId20"/>
    <p:sldId id="223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E Céline" initials="SC" lastIdx="8" clrIdx="0">
    <p:extLst>
      <p:ext uri="{19B8F6BF-5375-455C-9EA6-DF929625EA0E}">
        <p15:presenceInfo xmlns:p15="http://schemas.microsoft.com/office/powerpoint/2012/main" userId="S::cspelle@int.maisondulait.fr::89e365e3-a36f-411f-be4f-056de29e0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B8"/>
    <a:srgbClr val="E83145"/>
    <a:srgbClr val="ED2588"/>
    <a:srgbClr val="009EBF"/>
    <a:srgbClr val="4472C4"/>
    <a:srgbClr val="B8C2E1"/>
    <a:srgbClr val="9EADD8"/>
    <a:srgbClr val="6683C6"/>
    <a:srgbClr val="2F528F"/>
    <a:srgbClr val="B3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242" autoAdjust="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65D6-2238-4742-9417-A7C54101B63B}" type="datetimeFigureOut">
              <a:rPr lang="fr-FR" smtClean="0"/>
              <a:t>22/02/2023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1C698-B105-498C-94B8-3346BF8EFE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0CA68-3138-4594-A0CC-8328FF563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29CD9D-C041-4A4A-BEBE-F8714848E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87687B-358C-49EC-BE61-76448AB5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C9855F-3A08-43EB-A606-5EA9C32D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2302E9-1C84-4FCD-A2E4-18827980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83720-44A9-4EE9-A982-8520CEDF3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FF288-858B-4E32-B472-3B714932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F38E1-B6EF-428E-B427-FBD803C8C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EBF"/>
              </a:buClr>
              <a:defRPr/>
            </a:lvl1pPr>
            <a:lvl2pPr>
              <a:buClr>
                <a:srgbClr val="009EBF"/>
              </a:buClr>
              <a:defRPr/>
            </a:lvl2pPr>
            <a:lvl3pPr>
              <a:buClr>
                <a:srgbClr val="009EBF"/>
              </a:buClr>
              <a:defRPr/>
            </a:lvl3pPr>
            <a:lvl4pPr>
              <a:buClr>
                <a:srgbClr val="009EBF"/>
              </a:buClr>
              <a:defRPr/>
            </a:lvl4pPr>
            <a:lvl5pPr>
              <a:buClr>
                <a:srgbClr val="009EBF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DE089F-BE40-41DA-8E9C-CB7C591A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7A1675-57D3-4DC2-B1F3-5FC198B6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998AD9-DF06-464F-ACB0-27B6EDB0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FCC57-875F-4E01-BF70-C48FA92FC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86468-33E1-4E36-AA1E-A8BCB48A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C5650-520F-4630-890C-78AC67689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31E7B-DD09-403B-B992-C2998D6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196151-61E1-4C13-9500-DD065663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6AC48-6340-4059-82B5-47645A97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D8826-5B2C-4235-B8ED-E0145ED81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4couv_rmtft_v2">
            <a:extLst>
              <a:ext uri="{FF2B5EF4-FFF2-40B4-BE49-F238E27FC236}">
                <a16:creationId xmlns:a16="http://schemas.microsoft.com/office/drawing/2014/main" id="{B9819996-6CC8-4A12-A44E-A14C232BCFF3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07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16675-83CB-4317-B513-CF1C47C4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55575F-F636-47DC-ABAA-FFD007E64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9EBF"/>
              </a:buClr>
              <a:defRPr/>
            </a:lvl1pPr>
            <a:lvl2pPr>
              <a:buClr>
                <a:srgbClr val="009EBF"/>
              </a:buClr>
              <a:defRPr/>
            </a:lvl2pPr>
            <a:lvl3pPr>
              <a:buClr>
                <a:srgbClr val="009EBF"/>
              </a:buClr>
              <a:defRPr/>
            </a:lvl3pPr>
            <a:lvl4pPr>
              <a:buClr>
                <a:srgbClr val="009EBF"/>
              </a:buClr>
              <a:defRPr/>
            </a:lvl4pPr>
            <a:lvl5pPr>
              <a:buClr>
                <a:srgbClr val="009EBF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5A72DA-D308-487C-8FB0-84AFF8896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9EBF"/>
              </a:buClr>
              <a:defRPr/>
            </a:lvl1pPr>
            <a:lvl2pPr>
              <a:buClr>
                <a:srgbClr val="009EBF"/>
              </a:buClr>
              <a:defRPr/>
            </a:lvl2pPr>
            <a:lvl3pPr>
              <a:buClr>
                <a:srgbClr val="009EBF"/>
              </a:buClr>
              <a:defRPr/>
            </a:lvl3pPr>
            <a:lvl4pPr>
              <a:buClr>
                <a:srgbClr val="009EBF"/>
              </a:buClr>
              <a:defRPr/>
            </a:lvl4pPr>
            <a:lvl5pPr>
              <a:buClr>
                <a:srgbClr val="009EBF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7775EA-2D66-4F97-BBAB-70CA4B0A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0EA5C4-7158-475C-86E3-586B19DC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CEC880-C4CD-4376-9056-42086C68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485A05C-3F36-4F1F-AD5E-BB0D699C6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185793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4couv_rmtft_v2">
            <a:extLst>
              <a:ext uri="{FF2B5EF4-FFF2-40B4-BE49-F238E27FC236}">
                <a16:creationId xmlns:a16="http://schemas.microsoft.com/office/drawing/2014/main" id="{915AE398-11A0-454F-870D-7B29202F46D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63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578A6-6E92-46A8-BC53-4BCFF2A6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CF578-46C7-454A-A8F5-065424173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31E183-F67E-41C8-A796-8F5247924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BF9651B-E395-4DB3-B592-94F49532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56D842-DEC3-4055-9B3B-CB939720E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4196B0-8852-44C3-A00E-03D01C3C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352C4C-E02C-45EB-B4E6-34470E74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FC5099-C7C5-4604-95CB-09188250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A855683-9422-492A-B92A-C627A35DE2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4couv_rmtft_v2">
            <a:extLst>
              <a:ext uri="{FF2B5EF4-FFF2-40B4-BE49-F238E27FC236}">
                <a16:creationId xmlns:a16="http://schemas.microsoft.com/office/drawing/2014/main" id="{37871BDE-F42F-47F8-BDE2-4658F0C9EC2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222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83071-B028-4056-9D10-23451271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8A4F85-10B4-4EAD-B4A3-A1B89B99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070CA2-D0B6-4704-8C57-A2EF8DA7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B8D53B-923C-4C3F-B338-A543F59C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2959F8-F687-49FB-A5E7-5A99968679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4couv_rmtft_v2">
            <a:extLst>
              <a:ext uri="{FF2B5EF4-FFF2-40B4-BE49-F238E27FC236}">
                <a16:creationId xmlns:a16="http://schemas.microsoft.com/office/drawing/2014/main" id="{38A86A44-0EAF-42F5-B4B5-942AE049829A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52AB3B-B315-4180-912B-C3513EB6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8AED6A-05B8-4F0D-A1A0-06FE79B1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01DE04-29E3-4514-B539-BF980303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B1EBA50-415C-4D27-8724-3DF9F66B9A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4couv_rmtft_v2">
            <a:extLst>
              <a:ext uri="{FF2B5EF4-FFF2-40B4-BE49-F238E27FC236}">
                <a16:creationId xmlns:a16="http://schemas.microsoft.com/office/drawing/2014/main" id="{BA738AD3-9BE4-46A7-8F37-7D4595618645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29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BBAE9A-7D08-42C3-B49D-422479A5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FD2A0C-5C39-4804-9509-8D9AE76B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3428E-BDEB-46B1-B1C2-6C35A1E85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3BDDC-8101-4671-A224-1BC7C2EF7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6AADD-65F5-4C03-97F0-DF145B46B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E3A4-CCF9-4C43-94E0-5F1719CEF88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088E4-145D-4978-B05A-2B5AB9977E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08" y="233418"/>
            <a:ext cx="1540022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4couv_rmtft_v2">
            <a:extLst>
              <a:ext uri="{FF2B5EF4-FFF2-40B4-BE49-F238E27FC236}">
                <a16:creationId xmlns:a16="http://schemas.microsoft.com/office/drawing/2014/main" id="{76EE6588-5B72-46E1-B10C-8C01AB8E9501}"/>
              </a:ext>
            </a:extLst>
          </p:cNvPr>
          <p:cNvPicPr/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r="95164" b="28774"/>
          <a:stretch/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55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9EBF"/>
        </a:buClr>
        <a:buFont typeface="Wingdings" panose="05000000000000000000" pitchFamily="2" charset="2"/>
        <a:buNone/>
        <a:defRPr lang="fr-FR" sz="3200" b="1" kern="1200" dirty="0">
          <a:solidFill>
            <a:srgbClr val="0091B8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EBF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EB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Où en êtes-vous sur votre maitrise </a:t>
            </a:r>
            <a:br>
              <a:rPr lang="fr-FR" sz="4000" dirty="0"/>
            </a:br>
            <a:r>
              <a:rPr lang="fr-FR" sz="4000" dirty="0"/>
              <a:t>de la problématique </a:t>
            </a:r>
            <a:br>
              <a:rPr lang="fr-FR" sz="4000" dirty="0"/>
            </a:br>
            <a:r>
              <a:rPr lang="fr-FR" sz="4000" dirty="0"/>
              <a:t>du changement climatique ?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524000" y="4310742"/>
            <a:ext cx="9144000" cy="947057"/>
          </a:xfrm>
        </p:spPr>
        <p:txBody>
          <a:bodyPr>
            <a:normAutofit/>
          </a:bodyPr>
          <a:lstStyle/>
          <a:p>
            <a:r>
              <a:rPr lang="fr-FR" sz="3600" dirty="0"/>
              <a:t>Quizz de mise en jambe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27132"/>
            <a:ext cx="7772400" cy="3649831"/>
          </a:xfrm>
        </p:spPr>
        <p:txBody>
          <a:bodyPr>
            <a:normAutofit fontScale="92500" lnSpcReduction="10000"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Les gelées d’avril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Sécheresses 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Les 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L’augmentation globale de la fréquence et de l’intensité des sécheresses estivales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8" y="2382585"/>
            <a:ext cx="3305175" cy="41148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20693189">
            <a:off x="8178942" y="1745090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Q4 – Parmi les exemples suivants, lesquels sont </a:t>
            </a:r>
            <a:br>
              <a:rPr lang="fr-FR" dirty="0"/>
            </a:br>
            <a:r>
              <a:rPr lang="fr-FR" dirty="0"/>
              <a:t>des </a:t>
            </a:r>
            <a:r>
              <a:rPr lang="fr-FR" u="sng" dirty="0"/>
              <a:t>aléas climatiques </a:t>
            </a:r>
            <a:r>
              <a:rPr lang="fr-FR" dirty="0"/>
              <a:t>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0E522A-D614-BD31-20B5-9232C7EBC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23238" y="3300625"/>
            <a:ext cx="516583" cy="690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73E38B0-14B6-8D93-CCEA-E6EEAD28D7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23238" y="3905295"/>
            <a:ext cx="516583" cy="6903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B59A4C8-1668-FBA3-4332-0922CFCB7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23238" y="4606404"/>
            <a:ext cx="516583" cy="6903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C8E179E-251F-2F9E-8C2A-0B1DBAF29D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23238" y="2420368"/>
            <a:ext cx="516583" cy="6903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A7AF19-62FD-2BF0-590B-55D0AAF6DF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23238" y="5332242"/>
            <a:ext cx="516583" cy="6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Q5 – Parmi les exemples suivants, lesquels sont des conséquences du </a:t>
            </a:r>
            <a:r>
              <a:rPr lang="fr-FR" u="sng" dirty="0"/>
              <a:t>changement climatique 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99138"/>
            <a:ext cx="7622512" cy="4632291"/>
          </a:xfrm>
        </p:spPr>
        <p:txBody>
          <a:bodyPr>
            <a:normAutofit fontScale="85000" lnSpcReduction="20000"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sécheresses 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Des déplacements de populations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L’île de Ré sous l’eau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L’augmentation globale de la fréquence et de </a:t>
            </a:r>
            <a:br>
              <a:rPr lang="fr-FR" sz="2800" dirty="0"/>
            </a:br>
            <a:r>
              <a:rPr lang="fr-FR" sz="2800" dirty="0"/>
              <a:t>l’intensité des sécheresses estivales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perte de biodiversité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gelées en 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6" y="2880586"/>
            <a:ext cx="3993540" cy="22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838200" y="1899138"/>
            <a:ext cx="7622512" cy="4632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EBF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sécheresses 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Des déplacements de populations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L’île de Ré sous l’eau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L’augmentation globale de la fréquence et de </a:t>
            </a:r>
            <a:br>
              <a:rPr lang="fr-FR" sz="2800" dirty="0"/>
            </a:br>
            <a:r>
              <a:rPr lang="fr-FR" sz="2800" dirty="0"/>
              <a:t>l’intensité des sécheresses estivales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perte de biodiversité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Les gelées en 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Q5 – Parmi les exemples suivants, lesquels sont des conséquences du changement climatique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sp>
        <p:nvSpPr>
          <p:cNvPr id="10" name="ZoneTexte 9"/>
          <p:cNvSpPr txBox="1"/>
          <p:nvPr/>
        </p:nvSpPr>
        <p:spPr>
          <a:xfrm rot="20693189">
            <a:off x="8178942" y="1745090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46" y="2880586"/>
            <a:ext cx="3993540" cy="22858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8CFB955-1DB2-382E-7B99-F1CB8BCA2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48890" y="5365021"/>
            <a:ext cx="395389" cy="5283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70A1F9-4AF4-7BB0-2B9B-DC876E7919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48890" y="6003077"/>
            <a:ext cx="395389" cy="5283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99CA1A-9D73-D4E3-C695-C248701494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48890" y="4810808"/>
            <a:ext cx="395389" cy="5283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7FB4052-B1B9-BFB2-FD35-D7F4E1A93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48890" y="4029332"/>
            <a:ext cx="395389" cy="5283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A9FD53-361E-4884-1DD8-0B2661173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48890" y="3421467"/>
            <a:ext cx="395389" cy="5283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13D946-F9DA-2907-2F75-A93DC59D46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48890" y="2286350"/>
            <a:ext cx="395389" cy="5283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7628213-F47E-CF18-DCDE-A430924637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48890" y="2900501"/>
            <a:ext cx="395389" cy="5283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9A04483-EED9-8BF3-7CA2-913446AE64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48890" y="1751806"/>
            <a:ext cx="395389" cy="5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Q6 – Quelle serait l’évolution de la température moyenne annuelle d’ici la fin du siècle en France (si aucune mesure de réduction des émissions de GES est prise)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360735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+ 6°C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+ 2°C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+ 0°C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+ 4°C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4" y="2689478"/>
            <a:ext cx="4645793" cy="32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4" y="2689478"/>
            <a:ext cx="4645793" cy="32955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Q6 – Quelle serait l’évolution de la température moyenne annuelle d’ici la fin du siècle en France (si aucune mesure de réduction des émissions de GES est prise)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360735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+ 6°C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+ 2°C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+ 0°C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+ 4°C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  <p:sp>
        <p:nvSpPr>
          <p:cNvPr id="9" name="ZoneTexte 8"/>
          <p:cNvSpPr txBox="1"/>
          <p:nvPr/>
        </p:nvSpPr>
        <p:spPr>
          <a:xfrm rot="20693189">
            <a:off x="8343901" y="1951983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FEB064-9CEB-00F2-AEF1-E49159424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1339291" y="4866287"/>
            <a:ext cx="516583" cy="6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Q7 – Les enjeux prioritaires pour les AOP fromagères se situent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293411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le systèmes fourrager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le respect du cahier des charges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la gestion du troupeau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la transformation fromagère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06" y="2408422"/>
            <a:ext cx="3019657" cy="35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8510" y="2924070"/>
            <a:ext cx="9585290" cy="2934119"/>
          </a:xfrm>
        </p:spPr>
        <p:txBody>
          <a:bodyPr>
            <a:normAutofit/>
          </a:bodyPr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le systèmes fourrager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le respect du cahier des charges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la gestion du troupeau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sur la transformation fromagère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06" y="2408422"/>
            <a:ext cx="3019657" cy="35297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765" y="57357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Q7 – Les enjeux prioritaires pour les AOP fromagères se situent :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sp>
        <p:nvSpPr>
          <p:cNvPr id="8" name="ZoneTexte 7"/>
          <p:cNvSpPr txBox="1"/>
          <p:nvPr/>
        </p:nvSpPr>
        <p:spPr>
          <a:xfrm rot="20693189">
            <a:off x="7805901" y="2023354"/>
            <a:ext cx="2137001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SUGGESTIONS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840D41-366E-76E0-D29F-8EE207572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1297829" y="2769392"/>
            <a:ext cx="516583" cy="6903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059E4B-8E3C-0DCA-11A1-0F3FAD14B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1297829" y="3425877"/>
            <a:ext cx="516583" cy="6903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8B4301-1213-8AA6-75EE-FB5B13854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1297829" y="4116179"/>
            <a:ext cx="516583" cy="6903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B99DB8E-ECA1-9B3B-7B22-6DB36D1DC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1297829" y="4880722"/>
            <a:ext cx="516583" cy="6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Arial Rounded MT Bold" panose="020F0704030504030204" pitchFamily="34" charset="0"/>
              </a:rPr>
              <a:t>Fin du Quizz…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2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quizz pourquoi faire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82909"/>
            <a:ext cx="10515600" cy="3494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petit échauffement pour faire le point sur les différentes notions et enjeux associés au changement climatique !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0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Q1 - Quelle est la différence majeure entre météo et climat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/>
              <a:t> Il n’y en a pas !</a:t>
            </a:r>
          </a:p>
          <a:p>
            <a:pPr>
              <a:spcBef>
                <a:spcPts val="2400"/>
              </a:spcBef>
            </a:pPr>
            <a:r>
              <a:rPr lang="fr-FR" dirty="0"/>
              <a:t>Le pas de temps : entre court terme et long terme</a:t>
            </a:r>
          </a:p>
          <a:p>
            <a:pPr>
              <a:spcBef>
                <a:spcPts val="2400"/>
              </a:spcBef>
            </a:pPr>
            <a:r>
              <a:rPr lang="fr-FR" dirty="0"/>
              <a:t>L’un est souvent faux, l’autre plus fiable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</p:spTree>
    <p:extLst>
      <p:ext uri="{BB962C8B-B14F-4D97-AF65-F5344CB8AC3E}">
        <p14:creationId xmlns:p14="http://schemas.microsoft.com/office/powerpoint/2010/main" val="40009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fr-FR" dirty="0"/>
              <a:t> Il n’y en a pas !</a:t>
            </a:r>
          </a:p>
          <a:p>
            <a:pPr>
              <a:spcBef>
                <a:spcPts val="2400"/>
              </a:spcBef>
            </a:pPr>
            <a:r>
              <a:rPr lang="fr-FR" dirty="0"/>
              <a:t>Le pas de temps : entre court terme et long terme</a:t>
            </a:r>
          </a:p>
          <a:p>
            <a:pPr>
              <a:spcBef>
                <a:spcPts val="2400"/>
              </a:spcBef>
            </a:pPr>
            <a:r>
              <a:rPr lang="fr-FR" dirty="0"/>
              <a:t>L’un est souvent faux, l’autre plus fiable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Q1 - Quelle est la différence majeure entre météo et climat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  <p:sp>
        <p:nvSpPr>
          <p:cNvPr id="14" name="ZoneTexte 13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51643F-8B3C-42A2-6EC8-43E6F98EA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9" y="2593745"/>
            <a:ext cx="516583" cy="690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9D0FF1-3895-1F73-072B-C7A38D9849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9" y="3990006"/>
            <a:ext cx="516583" cy="6903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A4AA96-D529-CCEC-A8C3-1174FEFF8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79271" y="3257341"/>
            <a:ext cx="516583" cy="6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Q2 - Un « aléa climatique », qu’est-ce que c’est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C’est un évènement exceptionnel, différent de la moyenne observée sur au moins 30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court sur la durée (quelques heures) et intense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qui arrive une fois tous les 150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d’aller boire un verre en terrasse en février et prendre un coup de soleil (en étant à Lille)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</p:spTree>
    <p:extLst>
      <p:ext uri="{BB962C8B-B14F-4D97-AF65-F5344CB8AC3E}">
        <p14:creationId xmlns:p14="http://schemas.microsoft.com/office/powerpoint/2010/main" val="18142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Q2 - Un « aléa climatique », qu’est-ce que c’est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10515600" cy="3473956"/>
          </a:xfrm>
        </p:spPr>
        <p:txBody>
          <a:bodyPr/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exceptionnel, différent de la moyenne observée sur au moins 30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court sur la durée (quelques heures) et intense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un évènement qui arrive une fois tous les 150 ans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C’est d’aller boire un verre en terrasse en février et prendre un coup de soleil (en étant à Lille)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unique</a:t>
            </a:r>
          </a:p>
        </p:txBody>
      </p:sp>
      <p:sp>
        <p:nvSpPr>
          <p:cNvPr id="8" name="ZoneTexte 7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CF9F35-6715-8792-D7BE-8BCC9D011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7" y="4383910"/>
            <a:ext cx="516583" cy="690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449C9A-7861-1F7C-C38B-ED072F5ABF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7" y="3693608"/>
            <a:ext cx="516583" cy="6903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D478B8-0C1B-E4E7-8C3A-50D4A46E83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92407" y="2560585"/>
            <a:ext cx="516583" cy="6903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D97B8AB-B3B7-F300-D8F8-35A7A7BD8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7" y="5051078"/>
            <a:ext cx="516583" cy="6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Q3 - Le « changement climatique », qu’est-ce que c’est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03007"/>
            <a:ext cx="7944059" cy="3473956"/>
          </a:xfrm>
        </p:spPr>
        <p:txBody>
          <a:bodyPr/>
          <a:lstStyle/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Une modification du climat sur un pas de temps long (plusieurs décennies/siècles)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Un truc inventé par des gens un peu sceptiques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météo de demain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Une conséquence des activités humaines post-industrialisation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537210"/>
            <a:ext cx="3149058" cy="31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Q3 - Le « changement climatique », qu’est-ce que c’est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sp>
        <p:nvSpPr>
          <p:cNvPr id="9" name="ZoneTexte 8"/>
          <p:cNvSpPr txBox="1"/>
          <p:nvPr/>
        </p:nvSpPr>
        <p:spPr>
          <a:xfrm rot="20693189">
            <a:off x="8178941" y="1498772"/>
            <a:ext cx="1589533" cy="584936"/>
          </a:xfrm>
          <a:prstGeom prst="rect">
            <a:avLst/>
          </a:prstGeom>
          <a:solidFill>
            <a:srgbClr val="0091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sym typeface="Wingdings" panose="05000000000000000000" pitchFamily="2" charset="2"/>
              </a:rPr>
              <a:t>REPONSE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38200" y="2703007"/>
            <a:ext cx="7944059" cy="347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EBF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 Une modification du climat sur un pas de temps long (plusieurs décennies/siècles)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Un truc inventé par des gens un peu sceptiques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La météo de demain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 dirty="0"/>
              <a:t>Une conséquence des activités humaines post-industrialisation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2537210"/>
            <a:ext cx="3149058" cy="31490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B895C2-B46E-D25D-8A7D-F712AE1A0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7" y="3595574"/>
            <a:ext cx="516583" cy="6903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5E6EEF-7A34-FAD6-F303-6F35DD2A94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" t="50188" r="59797" b="2624"/>
          <a:stretch/>
        </p:blipFill>
        <p:spPr>
          <a:xfrm>
            <a:off x="492407" y="4368774"/>
            <a:ext cx="516583" cy="69030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68618F-C14D-44BB-13F3-E7A934789A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92407" y="2560585"/>
            <a:ext cx="516583" cy="6903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81D057-3739-4FCB-1889-B97EB10E7C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5250" r="47375">
                        <a14:foregroundMark x1="28250" y1="23000" x2="28250" y2="23000"/>
                        <a14:foregroundMark x1="31000" y1="18625" x2="31000" y2="18625"/>
                        <a14:foregroundMark x1="32000" y1="16625" x2="32000" y2="16625"/>
                        <a14:foregroundMark x1="29500" y1="15000" x2="29500" y2="15000"/>
                        <a14:foregroundMark x1="26125" y1="19750" x2="26125" y2="19750"/>
                        <a14:foregroundMark x1="24125" y1="23875" x2="24125" y2="23875"/>
                        <a14:foregroundMark x1="22500" y1="26125" x2="22500" y2="26125"/>
                        <a14:foregroundMark x1="21625" y1="27750" x2="21625" y2="27750"/>
                        <a14:foregroundMark x1="20375" y1="28125" x2="20375" y2="28125"/>
                        <a14:foregroundMark x1="19375" y1="23250" x2="19375" y2="23250"/>
                        <a14:foregroundMark x1="25125" y1="21375" x2="25125" y2="21375"/>
                        <a14:foregroundMark x1="32500" y1="10375" x2="32500" y2="10375"/>
                        <a14:foregroundMark x1="16750" y1="60750" x2="16750" y2="60750"/>
                        <a14:foregroundMark x1="32625" y1="57875" x2="32625" y2="57875"/>
                        <a14:foregroundMark x1="22500" y1="75625" x2="27375" y2="87625"/>
                        <a14:foregroundMark x1="27375" y1="87625" x2="31250" y2="83000"/>
                        <a14:foregroundMark x1="18000" y1="72500" x2="12375" y2="82625"/>
                        <a14:foregroundMark x1="12750" y1="83500" x2="9000" y2="95125"/>
                        <a14:foregroundMark x1="9750" y1="95750" x2="13750" y2="95000"/>
                        <a14:foregroundMark x1="13750" y1="95000" x2="16750" y2="83500"/>
                        <a14:foregroundMark x1="18250" y1="82625" x2="21875" y2="77500"/>
                        <a14:foregroundMark x1="27250" y1="71250" x2="36000" y2="60625"/>
                        <a14:foregroundMark x1="22125" y1="67500" x2="35750" y2="53250"/>
                        <a14:foregroundMark x1="36750" y1="53375" x2="36750" y2="59375"/>
                        <a14:foregroundMark x1="22875" y1="65750" x2="17875" y2="57500"/>
                        <a14:foregroundMark x1="17750" y1="57500" x2="10750" y2="57875"/>
                        <a14:foregroundMark x1="10750" y1="59750" x2="18750" y2="71750"/>
                        <a14:foregroundMark x1="9875" y1="14625" x2="17875" y2="46250"/>
                        <a14:foregroundMark x1="18375" y1="47875" x2="23375" y2="45625"/>
                        <a14:foregroundMark x1="23375" y1="45500" x2="28375" y2="24125"/>
                        <a14:foregroundMark x1="29000" y1="22750" x2="38625" y2="8250"/>
                        <a14:foregroundMark x1="39750" y1="7750" x2="39875" y2="6500"/>
                        <a14:foregroundMark x1="39500" y1="5500" x2="34000" y2="8125"/>
                        <a14:foregroundMark x1="33375" y1="9375" x2="21750" y2="28500"/>
                        <a14:foregroundMark x1="10375" y1="14125" x2="16000" y2="14750"/>
                        <a14:foregroundMark x1="16375" y1="15500" x2="20000" y2="2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2769" r="58360" b="50043"/>
          <a:stretch/>
        </p:blipFill>
        <p:spPr>
          <a:xfrm>
            <a:off x="492407" y="5167533"/>
            <a:ext cx="516583" cy="6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Q4 – Parmi les exemples suivants, lesquels sont </a:t>
            </a:r>
            <a:br>
              <a:rPr lang="fr-FR" dirty="0"/>
            </a:br>
            <a:r>
              <a:rPr lang="fr-FR" dirty="0"/>
              <a:t>des aléas climatiques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E3A4-CCF9-4C43-94E0-5F1719CEF880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817240" y="1363915"/>
            <a:ext cx="2019423" cy="6535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FR" b="1" dirty="0">
                <a:solidFill>
                  <a:srgbClr val="E83145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E83145"/>
                </a:solidFill>
              </a:rPr>
              <a:t>Choix multiples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88" y="2382585"/>
            <a:ext cx="3305175" cy="411480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2527132"/>
            <a:ext cx="7772400" cy="3649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EBF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B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/>
              <a:t> La diminution du nombre moyens de jours de gel en hiver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/>
              <a:t> Les gelées d’avril 2021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/>
              <a:t> Sécheresses estivales de ces dernières années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/>
              <a:t> Les orages de fin d’été </a:t>
            </a:r>
          </a:p>
          <a:p>
            <a:pPr marL="228600" lvl="2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fr-FR" sz="2800"/>
              <a:t> L’augmentation globale de la fréquence et de l’intensité des sécheresses estivales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860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B646E45E4B34AA6F02A395D5C1546" ma:contentTypeVersion="16" ma:contentTypeDescription="Crée un document." ma:contentTypeScope="" ma:versionID="5b77542d923ee81d620e6bcd388f7e90">
  <xsd:schema xmlns:xsd="http://www.w3.org/2001/XMLSchema" xmlns:xs="http://www.w3.org/2001/XMLSchema" xmlns:p="http://schemas.microsoft.com/office/2006/metadata/properties" xmlns:ns2="625d6c84-d8fc-4b41-8522-8d8b50cd79a1" xmlns:ns3="41fee148-a1d3-482a-838f-103721a945da" targetNamespace="http://schemas.microsoft.com/office/2006/metadata/properties" ma:root="true" ma:fieldsID="1a2cda8ddf1e943b1c89ae7126caeae2" ns2:_="" ns3:_="">
    <xsd:import namespace="625d6c84-d8fc-4b41-8522-8d8b50cd79a1"/>
    <xsd:import namespace="41fee148-a1d3-482a-838f-103721a945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6c84-d8fc-4b41-8522-8d8b50cd79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0a452a2-0d47-4409-b9b9-661675e097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" ma:index="23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ee148-a1d3-482a-838f-103721a945d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ba90b2-e702-4607-93f2-801acdb89d33}" ma:internalName="TaxCatchAll" ma:showField="CatchAllData" ma:web="41fee148-a1d3-482a-838f-103721a945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5d6c84-d8fc-4b41-8522-8d8b50cd79a1">
      <Terms xmlns="http://schemas.microsoft.com/office/infopath/2007/PartnerControls"/>
    </lcf76f155ced4ddcb4097134ff3c332f>
    <TaxCatchAll xmlns="41fee148-a1d3-482a-838f-103721a945da" xsi:nil="true"/>
    <Date xmlns="625d6c84-d8fc-4b41-8522-8d8b50cd79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58572-F4E7-4A2D-A811-0F70D688C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5d6c84-d8fc-4b41-8522-8d8b50cd79a1"/>
    <ds:schemaRef ds:uri="41fee148-a1d3-482a-838f-103721a945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AD1EC4-A2C4-43AD-A0E5-8C74136A9AD6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5baee382-a69e-4c3d-ae2f-9ab27d6e5e48"/>
    <ds:schemaRef ds:uri="http://schemas.microsoft.com/office/2006/metadata/properties"/>
    <ds:schemaRef ds:uri="http://schemas.openxmlformats.org/package/2006/metadata/core-properties"/>
    <ds:schemaRef ds:uri="http://purl.org/dc/dcmitype/"/>
    <ds:schemaRef ds:uri="625d6c84-d8fc-4b41-8522-8d8b50cd79a1"/>
    <ds:schemaRef ds:uri="41fee148-a1d3-482a-838f-103721a945da"/>
  </ds:schemaRefs>
</ds:datastoreItem>
</file>

<file path=customXml/itemProps3.xml><?xml version="1.0" encoding="utf-8"?>
<ds:datastoreItem xmlns:ds="http://schemas.openxmlformats.org/officeDocument/2006/customXml" ds:itemID="{C5D39ADF-3883-4D68-B90D-69C870E55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848</Words>
  <Application>Microsoft Office PowerPoint</Application>
  <PresentationFormat>Grand écran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Wingdings</vt:lpstr>
      <vt:lpstr>Thème Office</vt:lpstr>
      <vt:lpstr>Où en êtes-vous sur votre maitrise  de la problématique  du changement climatique ?</vt:lpstr>
      <vt:lpstr>Un quizz pourquoi faire ?</vt:lpstr>
      <vt:lpstr>Q1 - Quelle est la différence majeure entre météo et climat ?</vt:lpstr>
      <vt:lpstr>Q1 - Quelle est la différence majeure entre météo et climat ?</vt:lpstr>
      <vt:lpstr>Q2 - Un « aléa climatique », qu’est-ce que c’est ?</vt:lpstr>
      <vt:lpstr>Q2 - Un « aléa climatique », qu’est-ce que c’est ?</vt:lpstr>
      <vt:lpstr>Q3 - Le « changement climatique », qu’est-ce que c’est ?</vt:lpstr>
      <vt:lpstr>Q3 - Le « changement climatique », qu’est-ce que c’est ?</vt:lpstr>
      <vt:lpstr>Q4 – Parmi les exemples suivants, lesquels sont  des aléas climatiques ?</vt:lpstr>
      <vt:lpstr>Q4 – Parmi les exemples suivants, lesquels sont  des aléas climatiques ?</vt:lpstr>
      <vt:lpstr>Q5 – Parmi les exemples suivants, lesquels sont des conséquences du changement climatique ?</vt:lpstr>
      <vt:lpstr>Q5 – Parmi les exemples suivants, lesquels sont des conséquences du changement climatique ?</vt:lpstr>
      <vt:lpstr>Q6 – Quelle serait l’évolution de la température moyenne annuelle d’ici la fin du siècle en France (si aucune mesure de réduction des émissions de GES est prise) ?</vt:lpstr>
      <vt:lpstr>Q6 – Quelle serait l’évolution de la température moyenne annuelle d’ici la fin du siècle en France (si aucune mesure de réduction des émissions de GES est prise) ?</vt:lpstr>
      <vt:lpstr>Q7 – Les enjeux prioritaires pour les AOP fromagères se situent :</vt:lpstr>
      <vt:lpstr>Q7 – Les enjeux prioritaires pour les AOP fromagères se situent :</vt:lpstr>
      <vt:lpstr>Fin du Quizz…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RMT Filières fromagères valorisant leurs terroirs -Comité de pilotage-</dc:title>
  <dc:creator>SPELLE Céline</dc:creator>
  <cp:lastModifiedBy>Christophe BERTHELOT</cp:lastModifiedBy>
  <cp:revision>52</cp:revision>
  <dcterms:created xsi:type="dcterms:W3CDTF">2020-02-06T08:20:09Z</dcterms:created>
  <dcterms:modified xsi:type="dcterms:W3CDTF">2023-02-22T10:39:55Z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0x010100CBCB646E45E4B34AA6F02A395D5C1546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bool>false</vt:bool>
  </property>
  <property fmtid="{D5CDD505-2E9C-101B-9397-08002B2CF9AE}" pid="8" name="Order">
    <vt:r8>5785800</vt:r8>
  </property>
</Properties>
</file>